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318" r:id="rId3"/>
    <p:sldId id="261" r:id="rId4"/>
    <p:sldId id="265" r:id="rId5"/>
    <p:sldId id="269" r:id="rId6"/>
    <p:sldId id="272" r:id="rId7"/>
    <p:sldId id="286" r:id="rId8"/>
    <p:sldId id="270" r:id="rId9"/>
    <p:sldId id="277" r:id="rId10"/>
    <p:sldId id="328" r:id="rId11"/>
    <p:sldId id="279" r:id="rId12"/>
    <p:sldId id="280" r:id="rId13"/>
    <p:sldId id="266" r:id="rId14"/>
    <p:sldId id="281" r:id="rId15"/>
    <p:sldId id="282" r:id="rId16"/>
    <p:sldId id="288" r:id="rId17"/>
    <p:sldId id="287" r:id="rId18"/>
    <p:sldId id="289" r:id="rId19"/>
    <p:sldId id="290" r:id="rId20"/>
    <p:sldId id="291" r:id="rId21"/>
    <p:sldId id="299" r:id="rId22"/>
    <p:sldId id="293" r:id="rId23"/>
    <p:sldId id="300" r:id="rId24"/>
    <p:sldId id="292" r:id="rId25"/>
    <p:sldId id="301" r:id="rId26"/>
    <p:sldId id="295" r:id="rId27"/>
    <p:sldId id="298" r:id="rId28"/>
    <p:sldId id="294" r:id="rId29"/>
    <p:sldId id="302" r:id="rId30"/>
    <p:sldId id="303" r:id="rId31"/>
    <p:sldId id="304" r:id="rId32"/>
    <p:sldId id="323" r:id="rId33"/>
    <p:sldId id="321" r:id="rId34"/>
    <p:sldId id="322" r:id="rId35"/>
    <p:sldId id="305" r:id="rId36"/>
    <p:sldId id="306" r:id="rId37"/>
    <p:sldId id="307" r:id="rId38"/>
    <p:sldId id="308" r:id="rId39"/>
    <p:sldId id="309" r:id="rId40"/>
    <p:sldId id="320" r:id="rId41"/>
    <p:sldId id="332" r:id="rId42"/>
    <p:sldId id="330" r:id="rId43"/>
    <p:sldId id="310" r:id="rId44"/>
    <p:sldId id="311" r:id="rId45"/>
    <p:sldId id="312" r:id="rId46"/>
    <p:sldId id="313" r:id="rId47"/>
    <p:sldId id="314" r:id="rId48"/>
    <p:sldId id="331" r:id="rId49"/>
    <p:sldId id="315" r:id="rId50"/>
    <p:sldId id="316" r:id="rId51"/>
    <p:sldId id="31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ABFF"/>
    <a:srgbClr val="1E1E1E"/>
    <a:srgbClr val="062EFC"/>
    <a:srgbClr val="1947FE"/>
    <a:srgbClr val="1B49FF"/>
    <a:srgbClr val="194CFF"/>
    <a:srgbClr val="FFFFFF"/>
    <a:srgbClr val="09002B"/>
    <a:srgbClr val="0C002E"/>
    <a:srgbClr val="060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918" autoAdjust="0"/>
  </p:normalViewPr>
  <p:slideViewPr>
    <p:cSldViewPr snapToGrid="0">
      <p:cViewPr varScale="1">
        <p:scale>
          <a:sx n="92" d="100"/>
          <a:sy n="92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79695-80AA-4D04-9501-95CDE5BAF359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247C4-6ED0-4D44-8E83-2A61D139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49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5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38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5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28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85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49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23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22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72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2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21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06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5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47C4-6ED0-4D44-8E83-2A61D13900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27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3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9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6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3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1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6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25FB6-EE54-4924-A4D1-84A552A1FF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D4CFB-5C03-4100-87A0-87A3FC37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3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m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4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9.tmp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4" Type="http://schemas.openxmlformats.org/officeDocument/2006/relationships/video" Target="../media/media3.mp4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gif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4cs.gia.edu/en-us/diamond-cut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4cs.gia.edu/en-us/diamond-clarity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4cs.gia.edu/en-us/diamond-color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m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tmp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tm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tmp"/><Relationship Id="rId4" Type="http://schemas.openxmlformats.org/officeDocument/2006/relationships/image" Target="../media/image49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tmp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mp"/><Relationship Id="rId5" Type="http://schemas.openxmlformats.org/officeDocument/2006/relationships/image" Target="../media/image56.png"/><Relationship Id="rId4" Type="http://schemas.openxmlformats.org/officeDocument/2006/relationships/image" Target="../media/image55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mp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tmp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tmp"/><Relationship Id="rId4" Type="http://schemas.openxmlformats.org/officeDocument/2006/relationships/image" Target="../media/image65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mp"/><Relationship Id="rId5" Type="http://schemas.openxmlformats.org/officeDocument/2006/relationships/image" Target="../media/image67.tm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gif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tmp"/><Relationship Id="rId5" Type="http://schemas.openxmlformats.org/officeDocument/2006/relationships/image" Target="../media/image69.tmp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jp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tmp"/><Relationship Id="rId5" Type="http://schemas.openxmlformats.org/officeDocument/2006/relationships/image" Target="../media/image5.tmp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tmp"/><Relationship Id="rId5" Type="http://schemas.openxmlformats.org/officeDocument/2006/relationships/image" Target="../media/image74.tmp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tmp"/><Relationship Id="rId5" Type="http://schemas.openxmlformats.org/officeDocument/2006/relationships/image" Target="../media/image5.tm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tmp"/><Relationship Id="rId4" Type="http://schemas.openxmlformats.org/officeDocument/2006/relationships/image" Target="../media/image79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1.tm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4.jp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82.tmp"/><Relationship Id="rId4" Type="http://schemas.openxmlformats.org/officeDocument/2006/relationships/image" Target="../media/image3.png"/><Relationship Id="rId9" Type="http://schemas.openxmlformats.org/officeDocument/2006/relationships/image" Target="../media/image86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tmp"/><Relationship Id="rId4" Type="http://schemas.openxmlformats.org/officeDocument/2006/relationships/image" Target="../media/image87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tmp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500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73998" y="4027208"/>
            <a:ext cx="553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smtClean="0">
                <a:ln/>
                <a:solidFill>
                  <a:schemeClr val="accent4"/>
                </a:solidFill>
                <a:effectLst/>
              </a:rPr>
              <a:t>Eng. Ahmed </a:t>
            </a:r>
            <a:r>
              <a:rPr lang="en-US" sz="5400" b="1" cap="none" spc="0" dirty="0" smtClean="0">
                <a:ln/>
                <a:solidFill>
                  <a:schemeClr val="accent4"/>
                </a:solidFill>
                <a:effectLst/>
              </a:rPr>
              <a:t>Saeed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47891" y="2624435"/>
            <a:ext cx="7496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4"/>
                </a:solidFill>
                <a:effectLst/>
              </a:rPr>
              <a:t>Diamond price prediction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511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60578" y="262396"/>
            <a:ext cx="35049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Cleaning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0763" y="1320485"/>
            <a:ext cx="40115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 there null data?</a:t>
            </a:r>
            <a:endParaRPr lang="en-US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82" y="2080833"/>
            <a:ext cx="6040818" cy="44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642264" y="221672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77345" y="325581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-10391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81394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19642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93726" y="258377"/>
            <a:ext cx="48505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Domain Knowledge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2235" y="1478972"/>
            <a:ext cx="93692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How to calculate the price of the diamonds?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7964" y="2264216"/>
            <a:ext cx="58686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4"/>
                </a:solidFill>
                <a:effectLst/>
              </a:rPr>
              <a:t>Diamond the 4C`s.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735905" y="2418921"/>
            <a:ext cx="710770" cy="6053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82533" y="3187546"/>
            <a:ext cx="3006657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500" b="1" dirty="0">
                <a:ln/>
                <a:solidFill>
                  <a:schemeClr val="accent4"/>
                </a:solidFill>
              </a:rPr>
              <a:t>1- </a:t>
            </a:r>
            <a:r>
              <a:rPr lang="en-US" sz="3500" b="1" dirty="0" smtClean="0">
                <a:ln/>
                <a:solidFill>
                  <a:schemeClr val="accent4"/>
                </a:solidFill>
              </a:rPr>
              <a:t>Color</a:t>
            </a:r>
          </a:p>
          <a:p>
            <a:r>
              <a:rPr lang="en-US" sz="3500" b="1" dirty="0" smtClean="0">
                <a:ln/>
                <a:solidFill>
                  <a:schemeClr val="accent4"/>
                </a:solidFill>
              </a:rPr>
              <a:t>2- Clarity</a:t>
            </a:r>
          </a:p>
          <a:p>
            <a:r>
              <a:rPr lang="en-US" sz="3500" b="1" dirty="0" smtClean="0">
                <a:ln/>
                <a:solidFill>
                  <a:schemeClr val="accent4"/>
                </a:solidFill>
              </a:rPr>
              <a:t>3- Cut grade</a:t>
            </a:r>
          </a:p>
          <a:p>
            <a:r>
              <a:rPr lang="en-US" sz="3500" b="1" dirty="0" smtClean="0">
                <a:ln/>
                <a:solidFill>
                  <a:schemeClr val="accent4"/>
                </a:solidFill>
              </a:rPr>
              <a:t>4- Carat weight</a:t>
            </a:r>
            <a:endParaRPr lang="en-US" sz="35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8546" y="5434185"/>
            <a:ext cx="50786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These are the most important features.</a:t>
            </a:r>
            <a:endParaRPr lang="en-US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421080"/>
            <a:ext cx="1924050" cy="6667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59310" y="3024222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oogle Sans"/>
              </a:rPr>
              <a:t>Gemological Institute of America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4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94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94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2780" y="532306"/>
            <a:ext cx="164339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 smtClean="0">
                <a:ln/>
                <a:solidFill>
                  <a:schemeClr val="accent4"/>
                </a:solidFill>
              </a:rPr>
              <a:t>1- </a:t>
            </a:r>
            <a:r>
              <a:rPr lang="en-US" sz="3500" b="1" dirty="0">
                <a:ln/>
                <a:solidFill>
                  <a:schemeClr val="accent4"/>
                </a:solidFill>
              </a:rPr>
              <a:t>Color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93726" y="268768"/>
            <a:ext cx="48505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Domain Knowledge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3" t="4865" r="13738" b="11364"/>
          <a:stretch/>
        </p:blipFill>
        <p:spPr>
          <a:xfrm>
            <a:off x="6950463" y="847777"/>
            <a:ext cx="4727864" cy="5745033"/>
          </a:xfrm>
          <a:prstGeom prst="rect">
            <a:avLst/>
          </a:prstGeom>
        </p:spPr>
      </p:pic>
      <p:pic>
        <p:nvPicPr>
          <p:cNvPr id="8" name="diamonds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3554" b="13468"/>
          <a:stretch/>
        </p:blipFill>
        <p:spPr>
          <a:xfrm>
            <a:off x="388607" y="2771617"/>
            <a:ext cx="7087616" cy="29094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6719" y="1695554"/>
            <a:ext cx="7850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GIA’s D-to-Z diamond color-grading system measures the degree of </a:t>
            </a:r>
            <a:r>
              <a:rPr lang="en-US" dirty="0" smtClean="0">
                <a:solidFill>
                  <a:schemeClr val="bg1"/>
                </a:solidFill>
              </a:rPr>
              <a:t>colorlessness,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many </a:t>
            </a:r>
            <a:r>
              <a:rPr lang="en-US" dirty="0">
                <a:solidFill>
                  <a:schemeClr val="bg1"/>
                </a:solidFill>
              </a:rPr>
              <a:t>of these diamond color distinctions are so subtle that they are invisible </a:t>
            </a:r>
            <a:r>
              <a:rPr lang="en-US" dirty="0" smtClean="0">
                <a:solidFill>
                  <a:schemeClr val="bg1"/>
                </a:solidFill>
              </a:rPr>
              <a:t>to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untrained eye </a:t>
            </a:r>
            <a:r>
              <a:rPr lang="en-US" dirty="0" smtClean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chemeClr val="bg1"/>
                </a:solidFill>
              </a:rPr>
              <a:t>make a very big difference in diamond quality and price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8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46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2780" y="532306"/>
            <a:ext cx="1859805" cy="63094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500" b="1" dirty="0" smtClean="0">
                <a:ln/>
                <a:solidFill>
                  <a:schemeClr val="accent4"/>
                </a:solidFill>
              </a:rPr>
              <a:t>2- </a:t>
            </a:r>
            <a:r>
              <a:rPr lang="en-US" sz="3500" b="1" dirty="0">
                <a:ln/>
                <a:solidFill>
                  <a:schemeClr val="accent4"/>
                </a:solidFill>
              </a:rPr>
              <a:t>Clarity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93726" y="268768"/>
            <a:ext cx="48505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Domain Knowledge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clarity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7544" t="-1897" r="17367"/>
          <a:stretch/>
        </p:blipFill>
        <p:spPr>
          <a:xfrm>
            <a:off x="2872581" y="2797264"/>
            <a:ext cx="2275609" cy="2003927"/>
          </a:xfrm>
          <a:prstGeom prst="rect">
            <a:avLst/>
          </a:prstGeom>
        </p:spPr>
      </p:pic>
      <p:pic>
        <p:nvPicPr>
          <p:cNvPr id="6" name="clarit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t="21864" b="22838"/>
          <a:stretch/>
        </p:blipFill>
        <p:spPr>
          <a:xfrm>
            <a:off x="342656" y="2697790"/>
            <a:ext cx="7082065" cy="22028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09151" y="5829516"/>
            <a:ext cx="40503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“IF” is rarely found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70" y="2332173"/>
            <a:ext cx="5811061" cy="1467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38746" y="1454316"/>
            <a:ext cx="1162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Diamond Clarity Refers to the Absence of </a:t>
            </a:r>
            <a:r>
              <a:rPr lang="en-US" dirty="0" smtClean="0">
                <a:solidFill>
                  <a:schemeClr val="bg1"/>
                </a:solidFill>
              </a:rPr>
              <a:t>internal Inclusions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smtClean="0">
                <a:solidFill>
                  <a:schemeClr val="bg1"/>
                </a:solidFill>
              </a:rPr>
              <a:t>external Blemishes.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Knowing what diamond clarity truly means helps you understand the factors that contribute to diamond quality and price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7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78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2780" y="532306"/>
            <a:ext cx="243662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>
                <a:ln/>
                <a:solidFill>
                  <a:schemeClr val="accent4"/>
                </a:solidFill>
              </a:rPr>
              <a:t>3- Cut grade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93726" y="268768"/>
            <a:ext cx="48505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Domain Knowledge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16" y="2007177"/>
            <a:ext cx="3601111" cy="3318164"/>
          </a:xfrm>
          <a:prstGeom prst="rect">
            <a:avLst/>
          </a:prstGeom>
        </p:spPr>
      </p:pic>
      <p:pic>
        <p:nvPicPr>
          <p:cNvPr id="6" name="Diam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5461" b="5596"/>
          <a:stretch/>
        </p:blipFill>
        <p:spPr>
          <a:xfrm>
            <a:off x="263292" y="2701636"/>
            <a:ext cx="7087615" cy="35536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77345" y="56089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D8D8D"/>
                </a:solidFill>
                <a:latin typeface="Arial" panose="020B0604020202020204" pitchFamily="34" charset="0"/>
              </a:rPr>
              <a:t> A well-cut diamond will direct more light through the crown.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541827" y="3844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3292" y="1360846"/>
            <a:ext cx="8826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Diamond Cut</a:t>
            </a:r>
            <a:r>
              <a:rPr lang="en-US" dirty="0">
                <a:solidFill>
                  <a:schemeClr val="bg1"/>
                </a:solidFill>
              </a:rPr>
              <a:t> does not refer to a diamond’s shape, </a:t>
            </a:r>
            <a:r>
              <a:rPr lang="en-US" dirty="0" smtClean="0">
                <a:solidFill>
                  <a:schemeClr val="bg1"/>
                </a:solidFill>
              </a:rPr>
              <a:t>but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what diamond cut actually does mean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well a diamond’s facets interact with light </a:t>
            </a:r>
            <a:r>
              <a:rPr lang="en-US" dirty="0">
                <a:solidFill>
                  <a:schemeClr val="bg1"/>
                </a:solidFill>
              </a:rPr>
              <a:t>and the quality of workmanship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8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821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32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2780" y="532306"/>
            <a:ext cx="163256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>
                <a:ln/>
                <a:solidFill>
                  <a:schemeClr val="accent4"/>
                </a:solidFill>
              </a:rPr>
              <a:t>4- Carat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93726" y="268768"/>
            <a:ext cx="48505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Domain Knowledge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3228561"/>
            <a:ext cx="9523600" cy="35272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t="14218" r="3316" b="2653"/>
          <a:stretch/>
        </p:blipFill>
        <p:spPr>
          <a:xfrm>
            <a:off x="7594022" y="2001980"/>
            <a:ext cx="4523509" cy="20252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767" y="1489076"/>
            <a:ext cx="8681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Diamond </a:t>
            </a:r>
            <a:r>
              <a:rPr lang="en-US" dirty="0">
                <a:solidFill>
                  <a:schemeClr val="bg1"/>
                </a:solidFill>
              </a:rPr>
              <a:t>carat weight measures how much a diamond </a:t>
            </a:r>
            <a:r>
              <a:rPr lang="en-US" dirty="0" smtClean="0">
                <a:solidFill>
                  <a:schemeClr val="bg1"/>
                </a:solidFill>
              </a:rPr>
              <a:t>weighs, and two </a:t>
            </a:r>
            <a:r>
              <a:rPr lang="en-US" dirty="0">
                <a:solidFill>
                  <a:schemeClr val="bg1"/>
                </a:solidFill>
              </a:rPr>
              <a:t>diamonds of </a:t>
            </a:r>
            <a:r>
              <a:rPr lang="en-US" dirty="0" smtClean="0">
                <a:solidFill>
                  <a:schemeClr val="bg1"/>
                </a:solidFill>
              </a:rPr>
              <a:t>equal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carat </a:t>
            </a:r>
            <a:r>
              <a:rPr lang="en-US" dirty="0">
                <a:solidFill>
                  <a:schemeClr val="bg1"/>
                </a:solidFill>
              </a:rPr>
              <a:t>weight can have </a:t>
            </a:r>
            <a:r>
              <a:rPr lang="en-US" dirty="0" smtClean="0">
                <a:solidFill>
                  <a:schemeClr val="bg1"/>
                </a:solidFill>
              </a:rPr>
              <a:t>very different values (and </a:t>
            </a:r>
            <a:r>
              <a:rPr lang="en-US" dirty="0">
                <a:solidFill>
                  <a:schemeClr val="bg1"/>
                </a:solidFill>
              </a:rPr>
              <a:t>prices) depending on </a:t>
            </a:r>
            <a:r>
              <a:rPr lang="en-US" dirty="0" smtClean="0">
                <a:solidFill>
                  <a:schemeClr val="bg1"/>
                </a:solidFill>
              </a:rPr>
              <a:t>three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other </a:t>
            </a:r>
            <a:r>
              <a:rPr lang="en-US" dirty="0">
                <a:solidFill>
                  <a:schemeClr val="bg1"/>
                </a:solidFill>
              </a:rPr>
              <a:t>factors of </a:t>
            </a:r>
            <a:r>
              <a:rPr lang="en-US" dirty="0" smtClean="0">
                <a:solidFill>
                  <a:schemeClr val="bg1"/>
                </a:solidFill>
              </a:rPr>
              <a:t>the diamond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smtClean="0">
                <a:solidFill>
                  <a:schemeClr val="bg1"/>
                </a:solidFill>
                <a:hlinkClick r:id="rId6"/>
              </a:rPr>
              <a:t>Color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  <a:hlinkClick r:id="rId7"/>
              </a:rPr>
              <a:t>Clarity</a:t>
            </a:r>
            <a:r>
              <a:rPr lang="en-US" dirty="0">
                <a:solidFill>
                  <a:schemeClr val="bg1"/>
                </a:solidFill>
              </a:rPr>
              <a:t>, and </a:t>
            </a:r>
            <a:r>
              <a:rPr lang="en-US" dirty="0" smtClean="0">
                <a:solidFill>
                  <a:schemeClr val="bg1"/>
                </a:solidFill>
                <a:hlinkClick r:id="rId8"/>
              </a:rPr>
              <a:t>Cut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68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1" y="1569025"/>
            <a:ext cx="11187490" cy="40322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327" y="1818409"/>
            <a:ext cx="4374573" cy="27016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29101" y="4239490"/>
            <a:ext cx="955963" cy="90400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29101" y="3013365"/>
            <a:ext cx="955963" cy="30133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81101" y="4239489"/>
            <a:ext cx="955963" cy="90400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923" y="5850682"/>
            <a:ext cx="120809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Missing 3 important features because they are categorical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4" t="29087" r="39119" b="29908"/>
          <a:stretch/>
        </p:blipFill>
        <p:spPr>
          <a:xfrm>
            <a:off x="8851322" y="1222662"/>
            <a:ext cx="1246909" cy="115991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34653" y="1000989"/>
            <a:ext cx="2723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Correlations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33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77" y="1727901"/>
            <a:ext cx="5271701" cy="396330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68335" y="1873422"/>
            <a:ext cx="581891" cy="50915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68336" y="3844636"/>
            <a:ext cx="581891" cy="50915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68336" y="4367191"/>
            <a:ext cx="581891" cy="50915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68335" y="4834782"/>
            <a:ext cx="581891" cy="50915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4" t="29087" r="39119" b="29908"/>
          <a:stretch/>
        </p:blipFill>
        <p:spPr>
          <a:xfrm>
            <a:off x="8851322" y="1222662"/>
            <a:ext cx="1246909" cy="11599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2657" y="973494"/>
            <a:ext cx="6029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Correlations </a:t>
            </a:r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using heat-map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04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2" y="2202041"/>
            <a:ext cx="5894143" cy="410303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4077360" y="2104260"/>
            <a:ext cx="2467545" cy="21299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Callout 20"/>
          <p:cNvSpPr/>
          <p:nvPr/>
        </p:nvSpPr>
        <p:spPr>
          <a:xfrm>
            <a:off x="6707293" y="2344051"/>
            <a:ext cx="1883814" cy="1104899"/>
          </a:xfrm>
          <a:prstGeom prst="wedgeEllipseCallout">
            <a:avLst>
              <a:gd name="adj1" fmla="val -56604"/>
              <a:gd name="adj2" fmla="val 364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1B49FF"/>
                </a:solidFill>
              </a:rPr>
              <a:t>Outliers?</a:t>
            </a:r>
            <a:endParaRPr lang="en-US" sz="2400" b="1" dirty="0">
              <a:solidFill>
                <a:srgbClr val="1B49FF"/>
              </a:solidFill>
            </a:endParaRPr>
          </a:p>
        </p:txBody>
      </p:sp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2" y="1688250"/>
            <a:ext cx="8297433" cy="3429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697" y="1042632"/>
            <a:ext cx="71813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Relation between carat and price.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93535" y="406515"/>
            <a:ext cx="30632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nominal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256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3219" y="1074565"/>
            <a:ext cx="63041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Decide to get rid of outlier(s).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79" y="1957241"/>
            <a:ext cx="6039925" cy="43215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05779" y="4460200"/>
            <a:ext cx="5925377" cy="382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5779" y="5269028"/>
            <a:ext cx="5925377" cy="2147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05778" y="5684415"/>
            <a:ext cx="5925377" cy="2147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7" r="13756" b="7671"/>
          <a:stretch/>
        </p:blipFill>
        <p:spPr>
          <a:xfrm>
            <a:off x="374073" y="5669450"/>
            <a:ext cx="11139054" cy="6951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9835504" y="2001700"/>
            <a:ext cx="740879" cy="630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4645" y="2001700"/>
            <a:ext cx="297562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062EFC"/>
                </a:solidFill>
              </a:rPr>
              <a:t>Data Extraction</a:t>
            </a:r>
            <a:endParaRPr lang="en-US" sz="3500" dirty="0">
              <a:solidFill>
                <a:srgbClr val="062EF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2510" y="2632642"/>
            <a:ext cx="26965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062EFC"/>
                </a:solidFill>
              </a:rPr>
              <a:t>Data Cleaning</a:t>
            </a:r>
            <a:endParaRPr lang="en-US" sz="3500" dirty="0">
              <a:solidFill>
                <a:srgbClr val="062EFC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9312669" y="2632642"/>
            <a:ext cx="740879" cy="6309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53548" y="2001700"/>
            <a:ext cx="412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1</a:t>
            </a:r>
            <a:endParaRPr lang="en-US" sz="3500" dirty="0"/>
          </a:p>
        </p:txBody>
      </p:sp>
      <p:sp>
        <p:nvSpPr>
          <p:cNvPr id="13" name="TextBox 12"/>
          <p:cNvSpPr txBox="1"/>
          <p:nvPr/>
        </p:nvSpPr>
        <p:spPr>
          <a:xfrm>
            <a:off x="9530712" y="2632642"/>
            <a:ext cx="412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2</a:t>
            </a:r>
            <a:endParaRPr lang="en-US" sz="3500" dirty="0"/>
          </a:p>
        </p:txBody>
      </p:sp>
      <p:sp>
        <p:nvSpPr>
          <p:cNvPr id="14" name="TextBox 13"/>
          <p:cNvSpPr txBox="1"/>
          <p:nvPr/>
        </p:nvSpPr>
        <p:spPr>
          <a:xfrm>
            <a:off x="5636024" y="3899351"/>
            <a:ext cx="25994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062EFC"/>
                </a:solidFill>
              </a:rPr>
              <a:t>Data Analysis</a:t>
            </a:r>
            <a:endParaRPr lang="en-US" sz="3500" dirty="0">
              <a:solidFill>
                <a:srgbClr val="062EFC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789833" y="3263584"/>
            <a:ext cx="740879" cy="6309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07876" y="3263584"/>
            <a:ext cx="412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3</a:t>
            </a:r>
            <a:endParaRPr lang="en-US" sz="3500" dirty="0"/>
          </a:p>
        </p:txBody>
      </p:sp>
      <p:sp>
        <p:nvSpPr>
          <p:cNvPr id="17" name="TextBox 16"/>
          <p:cNvSpPr txBox="1"/>
          <p:nvPr/>
        </p:nvSpPr>
        <p:spPr>
          <a:xfrm>
            <a:off x="4338519" y="4444500"/>
            <a:ext cx="34387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062EFC"/>
                </a:solidFill>
              </a:rPr>
              <a:t>Machine Learning</a:t>
            </a:r>
            <a:endParaRPr lang="en-US" sz="3500" dirty="0">
              <a:solidFill>
                <a:srgbClr val="062EFC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266997" y="3894526"/>
            <a:ext cx="740879" cy="63094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85040" y="3894526"/>
            <a:ext cx="412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4</a:t>
            </a:r>
            <a:endParaRPr lang="en-US" sz="35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7772122" y="4525468"/>
            <a:ext cx="740879" cy="6309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0165" y="4525468"/>
            <a:ext cx="412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5</a:t>
            </a:r>
            <a:endParaRPr lang="en-US" sz="3500" dirty="0"/>
          </a:p>
        </p:txBody>
      </p:sp>
      <p:sp>
        <p:nvSpPr>
          <p:cNvPr id="23" name="TextBox 22"/>
          <p:cNvSpPr txBox="1"/>
          <p:nvPr/>
        </p:nvSpPr>
        <p:spPr>
          <a:xfrm>
            <a:off x="3469746" y="5043333"/>
            <a:ext cx="38826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062EFC"/>
                </a:solidFill>
              </a:rPr>
              <a:t>Model Deployments</a:t>
            </a:r>
            <a:endParaRPr lang="en-US" sz="3500" dirty="0">
              <a:solidFill>
                <a:srgbClr val="062EFC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7249286" y="5107551"/>
            <a:ext cx="740879" cy="6309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467329" y="5107551"/>
            <a:ext cx="412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6</a:t>
            </a:r>
            <a:endParaRPr lang="en-US" sz="3500" dirty="0"/>
          </a:p>
        </p:txBody>
      </p:sp>
      <p:sp>
        <p:nvSpPr>
          <p:cNvPr id="26" name="TextBox 25"/>
          <p:cNvSpPr txBox="1"/>
          <p:nvPr/>
        </p:nvSpPr>
        <p:spPr>
          <a:xfrm>
            <a:off x="5135806" y="3258759"/>
            <a:ext cx="37196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062EFC"/>
                </a:solidFill>
              </a:rPr>
              <a:t>Domain Knowledge</a:t>
            </a:r>
            <a:endParaRPr lang="en-US" sz="3500" dirty="0">
              <a:solidFill>
                <a:srgbClr val="062E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4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3.33333E-6 L -0.00078 0.00023 C -0.00104 -0.15416 -0.00117 -0.15185 -0.00039 -0.34236 C -0.00026 -0.37754 0.00091 -0.44652 0.00143 -0.47569 C 0.00156 -0.48402 0.00182 -0.49282 0.00195 -0.50115 C 0.00208 -0.50602 0.00221 -0.51088 0.00234 -0.51527 C 0.00234 -0.51967 0.00234 -0.52407 0.00247 -0.52801 C 0.00273 -0.54884 0.0026 -0.53078 0.00286 -0.5581 C 0.00234 -0.63564 0.00286 -0.58912 0.00234 -0.6162 C 0.00221 -0.61898 0.00221 -0.62199 0.00208 -0.62453 C 0.00195 -0.62916 0.00156 -0.6331 0.00143 -0.6375 C 0.0013 -0.64166 0.00078 -0.6625 0.00078 -0.66574 C 0.00052 -0.67662 0.00013 -0.70277 0.00013 -0.71273 C 5.55112E-17 -0.72361 -0.00013 -0.73449 -0.00026 -0.74537 L -0.00039 -0.77222 C -0.00039 -0.79213 -0.00039 -0.81227 -0.00026 -0.83194 C -0.00026 -0.83588 -0.00013 -0.83958 -0.00013 -0.84328 C 5.55112E-17 -0.84768 0.00026 -0.85185 0.00039 -0.85602 C 0.00065 -0.86875 0.00065 -0.86273 0.00065 -0.8743 L -0.00013 -0.80625 " pathEditMode="relative" rAng="0" ptsTypes="AAAAAAAAAAAAAAAAA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4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  <p:bldP spid="16" grpId="0"/>
      <p:bldP spid="17" grpId="0"/>
      <p:bldP spid="19" grpId="0"/>
      <p:bldP spid="22" grpId="0"/>
      <p:bldP spid="23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3" y="2165821"/>
            <a:ext cx="5894143" cy="410303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116419" y="2061912"/>
            <a:ext cx="1137684" cy="36384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Callout 12"/>
          <p:cNvSpPr/>
          <p:nvPr/>
        </p:nvSpPr>
        <p:spPr>
          <a:xfrm>
            <a:off x="2254103" y="1913857"/>
            <a:ext cx="1892595" cy="1032650"/>
          </a:xfrm>
          <a:prstGeom prst="wedgeEllipseCallout">
            <a:avLst>
              <a:gd name="adj1" fmla="val -56604"/>
              <a:gd name="adj2" fmla="val 364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1B49FF"/>
                </a:solidFill>
              </a:rPr>
              <a:t>Outliers?</a:t>
            </a:r>
            <a:endParaRPr lang="en-US" sz="2400" b="1" dirty="0">
              <a:solidFill>
                <a:srgbClr val="1B49FF"/>
              </a:solidFill>
            </a:endParaRPr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3" y="1644937"/>
            <a:ext cx="8897592" cy="34294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52785" y="899011"/>
            <a:ext cx="64089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Relation between X and price.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93535" y="406515"/>
            <a:ext cx="30632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nominal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330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8280" y="1208808"/>
            <a:ext cx="63041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Decide to get rid of outlier(s).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1" y="2187073"/>
            <a:ext cx="7116168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3" y="1654733"/>
            <a:ext cx="8878539" cy="285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3" y="2156800"/>
            <a:ext cx="5894143" cy="410303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767284" y="3082736"/>
            <a:ext cx="941449" cy="8987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58375" y="4762600"/>
            <a:ext cx="941449" cy="8987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Callout 13"/>
          <p:cNvSpPr/>
          <p:nvPr/>
        </p:nvSpPr>
        <p:spPr>
          <a:xfrm>
            <a:off x="6946027" y="2427077"/>
            <a:ext cx="1892595" cy="1032650"/>
          </a:xfrm>
          <a:prstGeom prst="wedgeEllipseCallout">
            <a:avLst>
              <a:gd name="adj1" fmla="val -56604"/>
              <a:gd name="adj2" fmla="val 364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1B49FF"/>
                </a:solidFill>
              </a:rPr>
              <a:t>Outliers?</a:t>
            </a:r>
            <a:endParaRPr lang="en-US" sz="2400" b="1" dirty="0">
              <a:solidFill>
                <a:srgbClr val="1B49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80908" y="1000989"/>
            <a:ext cx="63929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Relation between Y and price.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93535" y="406515"/>
            <a:ext cx="30632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nominal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219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8280" y="1178475"/>
            <a:ext cx="63041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Decide to get rid of outlier(s).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36" y="2210312"/>
            <a:ext cx="728764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6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5" y="1753014"/>
            <a:ext cx="9307224" cy="276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5" y="2281491"/>
            <a:ext cx="5894143" cy="410303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871193" y="4932318"/>
            <a:ext cx="941449" cy="8987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Callout 12"/>
          <p:cNvSpPr/>
          <p:nvPr/>
        </p:nvSpPr>
        <p:spPr>
          <a:xfrm>
            <a:off x="6946027" y="4415993"/>
            <a:ext cx="1892595" cy="1032650"/>
          </a:xfrm>
          <a:prstGeom prst="wedgeEllipseCallout">
            <a:avLst>
              <a:gd name="adj1" fmla="val -56604"/>
              <a:gd name="adj2" fmla="val 364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1B49FF"/>
                </a:solidFill>
              </a:rPr>
              <a:t>Outliers?</a:t>
            </a:r>
            <a:endParaRPr lang="en-US" sz="2400" b="1" dirty="0">
              <a:solidFill>
                <a:srgbClr val="1B49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5717" y="1042632"/>
            <a:ext cx="63832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Relation between Z and price.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93535" y="406515"/>
            <a:ext cx="30632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nominal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1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7547" y="1130145"/>
            <a:ext cx="63041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Decide to get rid of outlier(s).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7" y="2318417"/>
            <a:ext cx="725906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" y="1814287"/>
            <a:ext cx="10116962" cy="322942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73549" y="4603173"/>
            <a:ext cx="732005" cy="59228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8628" y="1092223"/>
            <a:ext cx="45621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Get outliers indexes.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37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5" y="2020882"/>
            <a:ext cx="7830643" cy="127652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5" y="3694774"/>
            <a:ext cx="6944694" cy="857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0050" y="1239934"/>
            <a:ext cx="72364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Delete outliers using their indexes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69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7" y="2220877"/>
            <a:ext cx="5894143" cy="4103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55" y="2220876"/>
            <a:ext cx="5894143" cy="4103035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-4365" r="8198" b="-4824"/>
          <a:stretch/>
        </p:blipFill>
        <p:spPr>
          <a:xfrm>
            <a:off x="546712" y="1390684"/>
            <a:ext cx="6851616" cy="280847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29" y="1748590"/>
            <a:ext cx="6887536" cy="32389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93535" y="406515"/>
            <a:ext cx="30632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nominal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305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7" y="2220876"/>
            <a:ext cx="5894143" cy="4103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27" y="2220876"/>
            <a:ext cx="5894143" cy="4103035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r="4106" b="-1667"/>
          <a:stretch/>
        </p:blipFill>
        <p:spPr>
          <a:xfrm>
            <a:off x="228600" y="1449368"/>
            <a:ext cx="8915399" cy="65910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594415" y="2220876"/>
            <a:ext cx="2018639" cy="33925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93535" y="406515"/>
            <a:ext cx="30632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nominal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8459466" y="1940124"/>
            <a:ext cx="1892595" cy="1032650"/>
          </a:xfrm>
          <a:prstGeom prst="wedgeEllipseCallout">
            <a:avLst>
              <a:gd name="adj1" fmla="val -56604"/>
              <a:gd name="adj2" fmla="val 364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1B49FF"/>
                </a:solidFill>
              </a:rPr>
              <a:t>Outliers?</a:t>
            </a:r>
            <a:endParaRPr lang="en-US" sz="2400" b="1" dirty="0">
              <a:solidFill>
                <a:srgbClr val="1B4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6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4" y="1586206"/>
            <a:ext cx="5925377" cy="19814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873" y="1586206"/>
            <a:ext cx="5925377" cy="2737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25772" y="20681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2800" y="262396"/>
            <a:ext cx="38804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Extraction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2" y="1130145"/>
            <a:ext cx="28575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5905" y="1478972"/>
            <a:ext cx="63041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Decide to get rid of outlier(s).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5" y="2262909"/>
            <a:ext cx="6441135" cy="429409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97" y="3746275"/>
            <a:ext cx="4163006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777" y="1178475"/>
            <a:ext cx="78500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Final scatterplot between z and price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3" y="2012167"/>
            <a:ext cx="5894143" cy="41030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93535" y="406515"/>
            <a:ext cx="30632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nominal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6984" y="6115202"/>
            <a:ext cx="2357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After removing outliers</a:t>
            </a:r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235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00783" y="416283"/>
            <a:ext cx="33962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categorical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23" y="1834237"/>
            <a:ext cx="5001323" cy="50489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8628" y="1092223"/>
            <a:ext cx="45621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Count-plot: Cut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23" y="2547048"/>
            <a:ext cx="5894143" cy="4103035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" r="11114"/>
          <a:stretch/>
        </p:blipFill>
        <p:spPr>
          <a:xfrm>
            <a:off x="8273512" y="3834245"/>
            <a:ext cx="3166879" cy="26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0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00783" y="416283"/>
            <a:ext cx="33962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categorical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9019" y="1092223"/>
            <a:ext cx="45621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Count-plot: Color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5" y="1835089"/>
            <a:ext cx="5391902" cy="4572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5" y="2416573"/>
            <a:ext cx="5894143" cy="410303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" r="13641"/>
          <a:stretch/>
        </p:blipFill>
        <p:spPr>
          <a:xfrm>
            <a:off x="8457499" y="3429000"/>
            <a:ext cx="3315401" cy="30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9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00783" y="416283"/>
            <a:ext cx="33962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categorical data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8628" y="1092223"/>
            <a:ext cx="45621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Count-plot: Clarity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49" y="2493349"/>
            <a:ext cx="5894143" cy="411573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49" y="1863383"/>
            <a:ext cx="5763429" cy="381053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6" r="4131"/>
          <a:stretch/>
        </p:blipFill>
        <p:spPr>
          <a:xfrm>
            <a:off x="8431547" y="3164678"/>
            <a:ext cx="3351746" cy="34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1" y="1551792"/>
            <a:ext cx="6535062" cy="16671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43080" y="2337475"/>
            <a:ext cx="2041784" cy="881425"/>
          </a:xfrm>
          <a:prstGeom prst="rect">
            <a:avLst/>
          </a:prstGeom>
          <a:noFill/>
          <a:ln w="28575">
            <a:solidFill>
              <a:srgbClr val="194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5255" y="3223877"/>
            <a:ext cx="11031738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Cut: </a:t>
            </a:r>
            <a:r>
              <a:rPr lang="en-US" sz="4000" b="1" cap="none" spc="0" dirty="0" smtClean="0">
                <a:ln/>
                <a:solidFill>
                  <a:schemeClr val="accent4"/>
                </a:solidFill>
                <a:effectLst/>
              </a:rPr>
              <a:t>Ideal &gt; Premium &gt; Very good &gt; Good &gt; Fair</a:t>
            </a:r>
          </a:p>
          <a:p>
            <a:endParaRPr lang="en-US" sz="4000" b="1" cap="none" spc="0" dirty="0" smtClean="0">
              <a:ln/>
              <a:solidFill>
                <a:schemeClr val="accent4"/>
              </a:solidFill>
              <a:effectLst/>
            </a:endParaRPr>
          </a:p>
          <a:p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Color</a:t>
            </a:r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 </a:t>
            </a:r>
            <a:r>
              <a:rPr lang="en-US" sz="4000" b="1" dirty="0">
                <a:ln/>
                <a:solidFill>
                  <a:schemeClr val="accent4"/>
                </a:solidFill>
              </a:rPr>
              <a:t>D &gt; E &gt; F &gt; G &gt; H &gt; I &gt; </a:t>
            </a:r>
            <a:r>
              <a:rPr lang="en-US" sz="4000" b="1" dirty="0" smtClean="0">
                <a:ln/>
                <a:solidFill>
                  <a:schemeClr val="accent4"/>
                </a:solidFill>
              </a:rPr>
              <a:t>J</a:t>
            </a:r>
          </a:p>
          <a:p>
            <a:endParaRPr lang="en-US" sz="4000" b="1" dirty="0" smtClean="0">
              <a:ln/>
              <a:solidFill>
                <a:schemeClr val="accent4"/>
              </a:solidFill>
            </a:endParaRPr>
          </a:p>
          <a:p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Clarity: </a:t>
            </a:r>
            <a:r>
              <a:rPr lang="en-US" sz="4000" b="1" dirty="0">
                <a:ln/>
                <a:solidFill>
                  <a:schemeClr val="accent4"/>
                </a:solidFill>
              </a:rPr>
              <a:t>IF &gt; VVS1 &gt; VVS2 &gt; VS1 &gt; VS2 &gt; SI1 &gt; SI2 &gt; </a:t>
            </a:r>
            <a:r>
              <a:rPr lang="en-US" sz="4000" b="1" dirty="0" smtClean="0">
                <a:ln/>
                <a:solidFill>
                  <a:schemeClr val="accent4"/>
                </a:solidFill>
              </a:rPr>
              <a:t>I1</a:t>
            </a:r>
            <a:endParaRPr lang="en-US" sz="4000" b="1" dirty="0">
              <a:ln/>
              <a:solidFill>
                <a:schemeClr val="accent4"/>
              </a:solidFill>
            </a:endParaRPr>
          </a:p>
          <a:p>
            <a:pPr algn="ctr"/>
            <a:endParaRPr lang="en-US" sz="4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8782" y="882805"/>
            <a:ext cx="53588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Convert categorical data.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57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6"/>
          <a:stretch/>
        </p:blipFill>
        <p:spPr>
          <a:xfrm>
            <a:off x="743512" y="2020603"/>
            <a:ext cx="7787425" cy="36676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4138" y="1208808"/>
            <a:ext cx="101850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Cut: Ideal &gt; Premium &gt; Very good &gt; Good &gt; Fair</a:t>
            </a:r>
            <a:endParaRPr lang="en-US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0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4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5"/>
          <a:stretch/>
        </p:blipFill>
        <p:spPr>
          <a:xfrm>
            <a:off x="558174" y="1839378"/>
            <a:ext cx="7962372" cy="47060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7479" y="989482"/>
            <a:ext cx="62536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Color: D &gt; E &gt; F &gt; G &gt; H &gt; I &gt; J</a:t>
            </a:r>
            <a:endParaRPr lang="en-US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3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03" y="1104898"/>
            <a:ext cx="109868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Clarity: IF &gt; VVS1 &gt; VVS2 &gt; VS1 &gt; VS2 &gt; SI1 &gt; SI2 &gt; I1</a:t>
            </a:r>
            <a:endParaRPr lang="en-US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563"/>
          <a:stretch/>
        </p:blipFill>
        <p:spPr>
          <a:xfrm>
            <a:off x="624968" y="1812784"/>
            <a:ext cx="7720446" cy="453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8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706087"/>
            <a:ext cx="12088912" cy="15337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4555" y="928699"/>
            <a:ext cx="38185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Convert columns.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1" y="3778937"/>
            <a:ext cx="11326806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5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72800" y="262396"/>
            <a:ext cx="38804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Extraction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25772" y="20681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4"/>
          <a:stretch/>
        </p:blipFill>
        <p:spPr>
          <a:xfrm>
            <a:off x="981339" y="2538129"/>
            <a:ext cx="8611802" cy="16362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6237" y="1031837"/>
            <a:ext cx="56739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Using API class python</a:t>
            </a:r>
          </a:p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Load dataset using pandas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2" y="1130145"/>
            <a:ext cx="28575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1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r="3531" b="4332"/>
          <a:stretch/>
        </p:blipFill>
        <p:spPr>
          <a:xfrm>
            <a:off x="579353" y="1771496"/>
            <a:ext cx="6571893" cy="4835228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3" t="5010" r="41438"/>
          <a:stretch/>
        </p:blipFill>
        <p:spPr>
          <a:xfrm>
            <a:off x="7485640" y="1766455"/>
            <a:ext cx="737755" cy="4840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7337" y="1008998"/>
            <a:ext cx="64191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Knowing about depth feature.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8174540" y="1362941"/>
            <a:ext cx="1892595" cy="1032650"/>
          </a:xfrm>
          <a:prstGeom prst="wedgeEllipseCallout">
            <a:avLst>
              <a:gd name="adj1" fmla="val -56604"/>
              <a:gd name="adj2" fmla="val 364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1B49FF"/>
                </a:solidFill>
              </a:rPr>
              <a:t>Original dataset</a:t>
            </a:r>
            <a:endParaRPr lang="en-US" sz="2400" b="1" dirty="0">
              <a:solidFill>
                <a:srgbClr val="1B4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98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7522" y="1008998"/>
            <a:ext cx="62387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Knowing about table feature.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52" y="2113897"/>
            <a:ext cx="5819775" cy="3629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563599" y="5977295"/>
            <a:ext cx="99570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D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elete this feature doesn't affect on the predictions.</a:t>
            </a:r>
            <a:endParaRPr lang="en-US" sz="36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22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6027" y="262396"/>
            <a:ext cx="33340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analysis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4566" y="1245176"/>
            <a:ext cx="75324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Delete those unnecessary columns.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8" y="2103567"/>
            <a:ext cx="11879333" cy="1162212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13" y="4559575"/>
            <a:ext cx="7344800" cy="1305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0935" y="3678441"/>
            <a:ext cx="29542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Final Dataset</a:t>
            </a:r>
            <a:endParaRPr lang="en-US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99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66944" y="232063"/>
            <a:ext cx="44646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92" y="1245176"/>
            <a:ext cx="5925377" cy="198147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8091" y="2277270"/>
            <a:ext cx="5925377" cy="2737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" y="3609404"/>
            <a:ext cx="11441122" cy="19719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5905" y="4471830"/>
            <a:ext cx="3910523" cy="4417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382" y="1208808"/>
            <a:ext cx="2095500" cy="112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20" y="1505825"/>
            <a:ext cx="2090423" cy="20904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8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66944" y="232063"/>
            <a:ext cx="44646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5" y="1381991"/>
            <a:ext cx="8869013" cy="1762371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5" y="3816645"/>
            <a:ext cx="9421540" cy="12670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2809" y="3849982"/>
            <a:ext cx="795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 train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X test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train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119745" y="4450146"/>
            <a:ext cx="446810" cy="266461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382" y="1208808"/>
            <a:ext cx="2095500" cy="11239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63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66944" y="232063"/>
            <a:ext cx="44646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92" y="1245176"/>
            <a:ext cx="5925377" cy="198147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8092" y="2542895"/>
            <a:ext cx="5925377" cy="2737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3" y="3674795"/>
            <a:ext cx="11126753" cy="1695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"/>
          <a:stretch/>
        </p:blipFill>
        <p:spPr>
          <a:xfrm>
            <a:off x="9195953" y="3034145"/>
            <a:ext cx="4069773" cy="38238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943"/>
            <a:ext cx="2729351" cy="27293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3168" y="4471830"/>
            <a:ext cx="5925377" cy="611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8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66944" y="232063"/>
            <a:ext cx="44646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5" y="1898621"/>
            <a:ext cx="8564170" cy="1276528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5" y="3429000"/>
            <a:ext cx="8630854" cy="7621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919" y="1055404"/>
            <a:ext cx="93648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Model performance on Training and Testing.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97291" y="5368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0" y="55647"/>
            <a:ext cx="65" cy="3459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66944" y="232063"/>
            <a:ext cx="44646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9" y="1933366"/>
            <a:ext cx="10755226" cy="17814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5905" y="2186963"/>
            <a:ext cx="5925377" cy="2737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8069" y="1166053"/>
            <a:ext cx="84076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R2 Score: with best possible score </a:t>
            </a:r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 1.0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89351" y="5331333"/>
                <a:ext cx="2408929" cy="9706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en-US" sz="4000" b="1" dirty="0" smtClean="0">
                    <a:ln/>
                    <a:solidFill>
                      <a:schemeClr val="accent3"/>
                    </a:solidFill>
                  </a:rPr>
                  <a:t>R</a:t>
                </a:r>
                <a:r>
                  <a:rPr lang="en-US" sz="4000" b="1" baseline="30000" dirty="0" smtClean="0">
                    <a:ln/>
                    <a:solidFill>
                      <a:schemeClr val="accent3"/>
                    </a:solidFill>
                  </a:rPr>
                  <a:t>2 </a:t>
                </a:r>
                <a:r>
                  <a:rPr lang="en-US" sz="4000" b="1" dirty="0">
                    <a:ln/>
                    <a:solidFill>
                      <a:schemeClr val="accent3"/>
                    </a:solidFill>
                  </a:rPr>
                  <a:t>= 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r>
                          <a:rPr lang="en-US" sz="4000" b="1" i="1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𝑇𝑆𝑆</m:t>
                        </m:r>
                      </m:den>
                    </m:f>
                  </m:oMath>
                </a14:m>
                <a:endParaRPr lang="en-US" sz="4000" b="1" dirty="0">
                  <a:ln/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1" y="5331333"/>
                <a:ext cx="2408929" cy="9706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61993" y="4800701"/>
            <a:ext cx="200375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Using f</a:t>
            </a:r>
            <a:r>
              <a:rPr lang="en-US" sz="25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ormula</a:t>
            </a:r>
            <a:endParaRPr lang="en-US" sz="25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73550" y="5618289"/>
            <a:ext cx="14532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Where </a:t>
            </a:r>
            <a:r>
              <a:rPr lang="en-US" sz="25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</a:t>
            </a:r>
            <a:endParaRPr lang="en-US" sz="25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929301" y="5594314"/>
                <a:ext cx="6330579" cy="65870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en-US" sz="2000" b="1" dirty="0" smtClean="0">
                    <a:ln/>
                    <a:solidFill>
                      <a:schemeClr val="bg1"/>
                    </a:solidFill>
                  </a:rPr>
                  <a:t>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n/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((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pred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) ∗∗ 2).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sum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()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((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mean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()) ∗∗ 2).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sum</m:t>
                        </m:r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()  </m:t>
                        </m:r>
                      </m:den>
                    </m:f>
                  </m:oMath>
                </a14:m>
                <a:endParaRPr lang="en-US" sz="2000" b="1" dirty="0">
                  <a:ln/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301" y="5594314"/>
                <a:ext cx="6330579" cy="6587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9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5524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5659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581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655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48944" y="232063"/>
            <a:ext cx="44646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024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-47682" y="1083601"/>
            <a:ext cx="665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Plot decision tree of 5 samples</a:t>
            </a:r>
            <a:endParaRPr lang="en-US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8" name="Picture 5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5" y="2113704"/>
            <a:ext cx="5596369" cy="1695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0" t="14999" r="9453" b="10752"/>
          <a:stretch/>
        </p:blipFill>
        <p:spPr>
          <a:xfrm>
            <a:off x="5725391" y="1745673"/>
            <a:ext cx="5590309" cy="4353791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4" t="43030" r="58808" b="43789"/>
          <a:stretch/>
        </p:blipFill>
        <p:spPr>
          <a:xfrm>
            <a:off x="6607986" y="3429000"/>
            <a:ext cx="1205978" cy="702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6" t="69848" r="49232" b="19849"/>
          <a:stretch/>
        </p:blipFill>
        <p:spPr>
          <a:xfrm>
            <a:off x="7312628" y="4992247"/>
            <a:ext cx="1242851" cy="53489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312628" y="2641673"/>
            <a:ext cx="1188944" cy="78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510621" y="4131608"/>
            <a:ext cx="602989" cy="860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9119822" y="4131608"/>
            <a:ext cx="708012" cy="860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625087" y="2641673"/>
            <a:ext cx="1286814" cy="78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276844" y="4131608"/>
            <a:ext cx="671382" cy="856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991068" y="4131608"/>
            <a:ext cx="671382" cy="856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Screen Clippi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14" b="654"/>
          <a:stretch/>
        </p:blipFill>
        <p:spPr>
          <a:xfrm>
            <a:off x="308065" y="1676058"/>
            <a:ext cx="5614753" cy="3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264" y="232063"/>
            <a:ext cx="6549736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77345" y="335972"/>
            <a:ext cx="6165273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89303" y="232063"/>
            <a:ext cx="48199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 Deployment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2"/>
          <a:stretch/>
        </p:blipFill>
        <p:spPr>
          <a:xfrm>
            <a:off x="549128" y="2535203"/>
            <a:ext cx="8865036" cy="298174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8" y="1934036"/>
            <a:ext cx="6487430" cy="342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9128" y="1208808"/>
            <a:ext cx="93537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Save the model to used it in any application.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7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25772" y="20681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2800" y="262396"/>
            <a:ext cx="38804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Extraction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68" y="1272157"/>
            <a:ext cx="6895805" cy="50955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21952" y="2264655"/>
            <a:ext cx="2287703" cy="4037192"/>
          </a:xfrm>
          <a:prstGeom prst="rect">
            <a:avLst/>
          </a:prstGeom>
          <a:noFill/>
          <a:ln w="28575">
            <a:solidFill>
              <a:srgbClr val="194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2" y="1130145"/>
            <a:ext cx="28575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761" y="1284007"/>
            <a:ext cx="742292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 smtClean="0">
                <a:ln/>
                <a:solidFill>
                  <a:schemeClr val="accent4"/>
                </a:solidFill>
              </a:rPr>
              <a:t>Time to lunch an application</a:t>
            </a:r>
          </a:p>
          <a:p>
            <a:pPr algn="ctr"/>
            <a:r>
              <a:rPr lang="en-US" sz="4800" b="1" cap="none" spc="0" dirty="0" smtClean="0">
                <a:ln/>
                <a:solidFill>
                  <a:schemeClr val="accent4"/>
                </a:solidFill>
                <a:effectLst/>
              </a:rPr>
              <a:t>Deploy model to</a:t>
            </a:r>
          </a:p>
          <a:p>
            <a:pPr algn="ctr"/>
            <a:r>
              <a:rPr lang="en-US" sz="4800" b="1" cap="none" spc="0" dirty="0" smtClean="0">
                <a:ln/>
                <a:solidFill>
                  <a:schemeClr val="accent4"/>
                </a:solidFill>
                <a:effectLst/>
              </a:rPr>
              <a:t>‘website’</a:t>
            </a:r>
            <a:endParaRPr lang="en-US" sz="4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22272" r="3839" b="20682"/>
          <a:stretch/>
        </p:blipFill>
        <p:spPr>
          <a:xfrm>
            <a:off x="-108844" y="5171112"/>
            <a:ext cx="2870833" cy="17567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61" y="6380018"/>
            <a:ext cx="427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 in any browser: </a:t>
            </a:r>
            <a:r>
              <a:rPr lang="en-US" dirty="0">
                <a:hlinkClick r:id="rId4"/>
              </a:rPr>
              <a:t>http://localhost:5000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8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94C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3" r="4734" b="17330"/>
          <a:stretch/>
        </p:blipFill>
        <p:spPr>
          <a:xfrm>
            <a:off x="8600205" y="3823854"/>
            <a:ext cx="3484422" cy="2712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1"/>
          <a:stretch/>
        </p:blipFill>
        <p:spPr>
          <a:xfrm>
            <a:off x="0" y="1953488"/>
            <a:ext cx="3657607" cy="3325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" b="10511"/>
          <a:stretch/>
        </p:blipFill>
        <p:spPr>
          <a:xfrm>
            <a:off x="699650" y="2285996"/>
            <a:ext cx="3619504" cy="3273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3" t="8752" r="11250" b="15917"/>
          <a:stretch/>
        </p:blipFill>
        <p:spPr>
          <a:xfrm>
            <a:off x="7064874" y="1189759"/>
            <a:ext cx="4603172" cy="44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8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25772" y="20681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2800" y="262396"/>
            <a:ext cx="38804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Extraction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2" y="2309578"/>
            <a:ext cx="9231013" cy="33437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76906" y="1478972"/>
            <a:ext cx="83900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How much unique categorical data?</a:t>
            </a:r>
            <a:endParaRPr lang="en-U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478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25772" y="20681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2800" y="262396"/>
            <a:ext cx="38804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Extraction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1688" y="1199291"/>
            <a:ext cx="2653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Dataset size</a:t>
            </a:r>
            <a:endParaRPr lang="en-US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9"/>
          <a:stretch/>
        </p:blipFill>
        <p:spPr>
          <a:xfrm>
            <a:off x="1207684" y="1907177"/>
            <a:ext cx="6969961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60576" y="262396"/>
            <a:ext cx="35049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Cleaning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98970" y="1155614"/>
            <a:ext cx="43506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Dataset information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70" y="2021521"/>
            <a:ext cx="76686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38041" r="27216" b="21134"/>
          <a:stretch/>
        </p:blipFill>
        <p:spPr>
          <a:xfrm>
            <a:off x="83128" y="135082"/>
            <a:ext cx="1305554" cy="11118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1918" y="232063"/>
            <a:ext cx="5850082" cy="872836"/>
          </a:xfrm>
          <a:prstGeom prst="roundRect">
            <a:avLst>
              <a:gd name="adj" fmla="val 50000"/>
            </a:avLst>
          </a:prstGeom>
          <a:solidFill>
            <a:srgbClr val="94ABFF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35436" y="335972"/>
            <a:ext cx="5507182" cy="665017"/>
          </a:xfrm>
          <a:prstGeom prst="roundRect">
            <a:avLst>
              <a:gd name="adj" fmla="val 50000"/>
            </a:avLst>
          </a:prstGeom>
          <a:solidFill>
            <a:srgbClr val="0C002E"/>
          </a:solidFill>
          <a:ln>
            <a:solidFill>
              <a:srgbClr val="82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699170" y="0"/>
            <a:ext cx="1492830" cy="1336962"/>
          </a:xfrm>
          <a:prstGeom prst="ellipse">
            <a:avLst/>
          </a:prstGeom>
          <a:solidFill>
            <a:srgbClr val="94AB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773639" y="91785"/>
            <a:ext cx="1343892" cy="1153391"/>
          </a:xfrm>
          <a:prstGeom prst="ellipse">
            <a:avLst/>
          </a:prstGeom>
          <a:solidFill>
            <a:srgbClr val="194CFF"/>
          </a:solidFill>
          <a:ln>
            <a:solidFill>
              <a:srgbClr val="1C4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42603" y="2068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B49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B49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60578" y="262396"/>
            <a:ext cx="35049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Cleaning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0763" y="1320485"/>
            <a:ext cx="40115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 there null data?</a:t>
            </a:r>
            <a:endParaRPr lang="en-US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/>
          <a:stretch/>
        </p:blipFill>
        <p:spPr>
          <a:xfrm>
            <a:off x="1270030" y="2127944"/>
            <a:ext cx="7000764" cy="26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701</Words>
  <Application>Microsoft Office PowerPoint</Application>
  <PresentationFormat>Widescreen</PresentationFormat>
  <Paragraphs>224</Paragraphs>
  <Slides>51</Slides>
  <Notes>18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</dc:creator>
  <cp:lastModifiedBy>Ahmed</cp:lastModifiedBy>
  <cp:revision>351</cp:revision>
  <dcterms:created xsi:type="dcterms:W3CDTF">2021-09-27T14:55:08Z</dcterms:created>
  <dcterms:modified xsi:type="dcterms:W3CDTF">2021-10-08T07:49:18Z</dcterms:modified>
</cp:coreProperties>
</file>